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2"/>
  </p:notesMasterIdLst>
  <p:handoutMasterIdLst>
    <p:handoutMasterId r:id="rId23"/>
  </p:handoutMasterIdLst>
  <p:sldIdLst>
    <p:sldId id="305" r:id="rId5"/>
    <p:sldId id="304" r:id="rId6"/>
    <p:sldId id="273" r:id="rId7"/>
    <p:sldId id="309" r:id="rId8"/>
    <p:sldId id="337" r:id="rId9"/>
    <p:sldId id="307" r:id="rId10"/>
    <p:sldId id="329" r:id="rId11"/>
    <p:sldId id="338" r:id="rId12"/>
    <p:sldId id="325" r:id="rId13"/>
    <p:sldId id="339" r:id="rId14"/>
    <p:sldId id="340" r:id="rId15"/>
    <p:sldId id="341" r:id="rId16"/>
    <p:sldId id="342" r:id="rId17"/>
    <p:sldId id="343" r:id="rId18"/>
    <p:sldId id="345" r:id="rId19"/>
    <p:sldId id="346" r:id="rId20"/>
    <p:sldId id="32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2F437168-93F9-6341-AC4A-3B2FCAFF2D94}">
          <p14:sldIdLst>
            <p14:sldId id="305"/>
            <p14:sldId id="304"/>
            <p14:sldId id="273"/>
            <p14:sldId id="309"/>
            <p14:sldId id="337"/>
            <p14:sldId id="307"/>
            <p14:sldId id="329"/>
            <p14:sldId id="338"/>
            <p14:sldId id="325"/>
            <p14:sldId id="339"/>
            <p14:sldId id="340"/>
            <p14:sldId id="341"/>
            <p14:sldId id="342"/>
            <p14:sldId id="343"/>
            <p14:sldId id="345"/>
            <p14:sldId id="346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E14"/>
    <a:srgbClr val="006491"/>
    <a:srgbClr val="8C233F"/>
    <a:srgbClr val="E15959"/>
    <a:srgbClr val="054B50"/>
    <a:srgbClr val="058282"/>
    <a:srgbClr val="002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5"/>
    <p:restoredTop sz="96165"/>
  </p:normalViewPr>
  <p:slideViewPr>
    <p:cSldViewPr snapToGrid="0">
      <p:cViewPr varScale="1">
        <p:scale>
          <a:sx n="82" d="100"/>
          <a:sy n="82" d="100"/>
        </p:scale>
        <p:origin x="39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11B09A-B0C4-0FEE-6719-31C87CA722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D34309-1AF4-20B3-CA12-1149EC2AB7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CFEEE-3DC7-1648-BB38-6445B1BF3EA7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76CC5A-1FB0-3E4C-5042-561EEAE00A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C809DB-A485-9B57-FF40-CE5173BDDF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B47CC-8C94-814E-A2FC-FBE50D9933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948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84393-E736-374D-AFCC-1FC81AC4A7DF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BCE18-820E-1546-AE6E-6F95A26B9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8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81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93B0B-A0A6-E8F2-2DE3-0E5FF2782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6B2B09-57E2-CD95-1C8B-04202374D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3CFE3C-6D02-D454-F57C-0D97626527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1CD99-F239-D25C-8739-1D7D06C6F2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77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5C979-EB6F-0C46-87D6-FF40C5A46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E210A0-EC19-405C-A9FF-17E4AEAAB4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6B69E6-AA35-6889-AE10-307CB171A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DA934-6305-00E8-B654-21B001AB53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13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A11D3-C0A4-A44D-1D62-548DDA440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120055-CC53-8068-76F9-28E3DA8B70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13494-CEC1-349D-4276-0B93BDA1CD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4ADE03-8E14-A7FA-264B-E80167DD83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62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456E7-CF99-0492-560F-E9ADEAEA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5E8FEB-DE03-CF70-3979-6F21294D43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3DD3BC-87D8-7B39-8E75-785EF246A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7BD9F-4E0E-5F31-DA8C-1180180AFF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64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081D7-11C8-E388-4D95-13FEADD6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1E473E-45BF-48CC-3E45-B094A8569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850F39-BF06-964A-5102-43FC883B6E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FF0BF6-2BD9-45CA-EA26-67497FC924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60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69063-9548-9146-C9B3-6E878CA93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C1F7D2-271C-4EA7-90AC-FB5CA39321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AA4ED4-D1C7-DD7C-96A3-E8702D643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58238-2E1A-B9D7-CA15-AFC3C874F2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649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282F6-33EF-AE3D-1F8B-33630CF63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8FEBE3-A3C3-1557-E52F-4EB8A43B7D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CA0FE7-801E-9643-3D46-66C8EE8652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3BCDF8-2D39-D520-8144-AF6E625B3A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BCE18-820E-1546-AE6E-6F95A26B90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60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A641754-C016-1615-B414-120577256D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black background with blue dots&#10;&#10;AI-generated content may be incorrect.">
            <a:extLst>
              <a:ext uri="{FF2B5EF4-FFF2-40B4-BE49-F238E27FC236}">
                <a16:creationId xmlns:a16="http://schemas.microsoft.com/office/drawing/2014/main" id="{DC3A5B62-E986-D437-27F3-287BAFC9B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l="3817" b="300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F0AC00C-DA32-CD4D-39A3-F5C9765F637A}"/>
              </a:ext>
            </a:extLst>
          </p:cNvPr>
          <p:cNvSpPr/>
          <p:nvPr userDrawn="1"/>
        </p:nvSpPr>
        <p:spPr>
          <a:xfrm rot="16200000">
            <a:off x="2064434" y="-2064433"/>
            <a:ext cx="6858000" cy="10986867"/>
          </a:xfrm>
          <a:prstGeom prst="rect">
            <a:avLst/>
          </a:prstGeom>
          <a:gradFill>
            <a:gsLst>
              <a:gs pos="29000">
                <a:srgbClr val="006491"/>
              </a:gs>
              <a:gs pos="100000">
                <a:srgbClr val="00649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ACEEBF6A-B6FA-27B2-9F77-D8860ECA3C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27717" b="10875"/>
          <a:stretch>
            <a:fillRect/>
          </a:stretch>
        </p:blipFill>
        <p:spPr>
          <a:xfrm rot="16200000" flipH="1">
            <a:off x="5300147" y="-33856"/>
            <a:ext cx="5404054" cy="8379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4767" y="1403436"/>
            <a:ext cx="6876895" cy="166199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sz="6000" b="0" i="0">
                <a:solidFill>
                  <a:schemeClr val="bg1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4767" y="3237891"/>
            <a:ext cx="6876288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1" i="0" spc="200" baseline="0">
                <a:solidFill>
                  <a:srgbClr val="FABE1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 descr="A person holding a computer&#10;&#10;AI-generated content may be incorrect.">
            <a:extLst>
              <a:ext uri="{FF2B5EF4-FFF2-40B4-BE49-F238E27FC236}">
                <a16:creationId xmlns:a16="http://schemas.microsoft.com/office/drawing/2014/main" id="{656ECBEE-6F33-E741-6B4B-5CAA62A76C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9469" r="32411" b="11729"/>
          <a:stretch>
            <a:fillRect/>
          </a:stretch>
        </p:blipFill>
        <p:spPr>
          <a:xfrm>
            <a:off x="6298572" y="589496"/>
            <a:ext cx="5893428" cy="62685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8E89EB-78D1-4B3F-18DF-352DEFE884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3558" y="6039872"/>
            <a:ext cx="2754553" cy="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9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7ED4E9ED-ABCF-5D88-8442-B507AC4FB5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3E94259-01DE-98EE-93F8-D339DAE8240D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5303520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2" y="1661193"/>
            <a:ext cx="5303520" cy="43545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400"/>
            </a:lvl2pPr>
            <a:lvl3pPr marL="914400" indent="0">
              <a:lnSpc>
                <a:spcPct val="100000"/>
              </a:lnSpc>
              <a:buFontTx/>
              <a:buNone/>
              <a:defRPr sz="2400"/>
            </a:lvl3pPr>
            <a:lvl4pPr marL="1371600" indent="0">
              <a:lnSpc>
                <a:spcPct val="100000"/>
              </a:lnSpc>
              <a:buFontTx/>
              <a:buNone/>
              <a:defRPr sz="2400"/>
            </a:lvl4pPr>
            <a:lvl5pPr marL="1828800" indent="0">
              <a:lnSpc>
                <a:spcPct val="100000"/>
              </a:lnSpc>
              <a:buFontTx/>
              <a:buNone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7590768-8E1F-5E0A-648E-77C798ED3A5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318985" y="1064955"/>
            <a:ext cx="5303520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CEC95A9-FE6B-68F7-598D-5F806ADE092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318985" y="1661193"/>
            <a:ext cx="5303520" cy="43545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400"/>
            </a:lvl2pPr>
            <a:lvl3pPr marL="914400" indent="0">
              <a:lnSpc>
                <a:spcPct val="100000"/>
              </a:lnSpc>
              <a:buFontTx/>
              <a:buNone/>
              <a:defRPr sz="2400"/>
            </a:lvl3pPr>
            <a:lvl4pPr marL="1371600" indent="0">
              <a:lnSpc>
                <a:spcPct val="100000"/>
              </a:lnSpc>
              <a:buFontTx/>
              <a:buNone/>
              <a:defRPr sz="2400"/>
            </a:lvl4pPr>
            <a:lvl5pPr marL="1828800" indent="0">
              <a:lnSpc>
                <a:spcPct val="100000"/>
              </a:lnSpc>
              <a:buFontTx/>
              <a:buNone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32872E-B612-4A72-664B-2F5D4A7C3858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BBE024AF-7DFC-262C-DCF6-6ADB34262D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2D23F7-2679-7EBF-4F78-503D23C639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23C8425-0301-2DB5-F583-E4EE769AB25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0894B8D-27BA-79C8-9405-B52BA73DC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1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7ED4E9ED-ABCF-5D88-8442-B507AC4FB5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3E94259-01DE-98EE-93F8-D339DAE8240D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5303520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2" y="1661193"/>
            <a:ext cx="5303520" cy="4354596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tabLst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400"/>
            </a:lvl2pPr>
            <a:lvl3pPr marL="914400" indent="0">
              <a:lnSpc>
                <a:spcPct val="100000"/>
              </a:lnSpc>
              <a:buFontTx/>
              <a:buNone/>
              <a:defRPr sz="2400"/>
            </a:lvl3pPr>
            <a:lvl4pPr marL="1371600" indent="0">
              <a:lnSpc>
                <a:spcPct val="100000"/>
              </a:lnSpc>
              <a:buFontTx/>
              <a:buNone/>
              <a:defRPr sz="2400"/>
            </a:lvl4pPr>
            <a:lvl5pPr marL="1828800" indent="0">
              <a:lnSpc>
                <a:spcPct val="100000"/>
              </a:lnSpc>
              <a:buFontTx/>
              <a:buNone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7590768-8E1F-5E0A-648E-77C798ED3A5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318985" y="1064955"/>
            <a:ext cx="5303520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CEC95A9-FE6B-68F7-598D-5F806ADE092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318985" y="1661193"/>
            <a:ext cx="5303520" cy="4354596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tabLst/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400"/>
            </a:lvl2pPr>
            <a:lvl3pPr marL="914400" indent="0">
              <a:lnSpc>
                <a:spcPct val="100000"/>
              </a:lnSpc>
              <a:buFontTx/>
              <a:buNone/>
              <a:defRPr sz="2400"/>
            </a:lvl3pPr>
            <a:lvl4pPr marL="1371600" indent="0">
              <a:lnSpc>
                <a:spcPct val="100000"/>
              </a:lnSpc>
              <a:buFontTx/>
              <a:buNone/>
              <a:defRPr sz="2400"/>
            </a:lvl4pPr>
            <a:lvl5pPr marL="1828800" indent="0">
              <a:lnSpc>
                <a:spcPct val="100000"/>
              </a:lnSpc>
              <a:buFontTx/>
              <a:buNone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32872E-B612-4A72-664B-2F5D4A7C3858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BBE024AF-7DFC-262C-DCF6-6ADB34262D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2D23F7-2679-7EBF-4F78-503D23C639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23C8425-0301-2DB5-F583-E4EE769AB25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0894B8D-27BA-79C8-9405-B52BA73DC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1260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yellow snake on a black background&#10;&#10;AI-generated content may be incorrect.">
            <a:extLst>
              <a:ext uri="{FF2B5EF4-FFF2-40B4-BE49-F238E27FC236}">
                <a16:creationId xmlns:a16="http://schemas.microsoft.com/office/drawing/2014/main" id="{E8A8C447-D4A1-55F6-6576-5A36E65D18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51146" r="5916"/>
          <a:stretch>
            <a:fillRect/>
          </a:stretch>
        </p:blipFill>
        <p:spPr>
          <a:xfrm>
            <a:off x="8175574" y="0"/>
            <a:ext cx="4016426" cy="3796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2" y="1661193"/>
            <a:ext cx="11061673" cy="3764247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903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yellow snake on a black background&#10;&#10;AI-generated content may be incorrect.">
            <a:extLst>
              <a:ext uri="{FF2B5EF4-FFF2-40B4-BE49-F238E27FC236}">
                <a16:creationId xmlns:a16="http://schemas.microsoft.com/office/drawing/2014/main" id="{E8A8C447-D4A1-55F6-6576-5A36E65D18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51146" r="5916"/>
          <a:stretch>
            <a:fillRect/>
          </a:stretch>
        </p:blipFill>
        <p:spPr>
          <a:xfrm>
            <a:off x="8175574" y="0"/>
            <a:ext cx="4016426" cy="3796974"/>
          </a:xfrm>
          <a:prstGeom prst="rect">
            <a:avLst/>
          </a:prstGeom>
        </p:spPr>
      </p:pic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E9EBE190-46B2-F14A-134A-A6801B0AB87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2757" y="939452"/>
            <a:ext cx="11073144" cy="4567045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C114A2-CDB9-4736-45DD-66AEF0AB204E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27F3821E-6073-27CE-A553-19F15CF447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E05BF2-E56C-337B-356D-45ED7F1B797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549065F-F1BA-9A16-B221-02BCA3E897F4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50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902514-05BD-8703-2247-CFED5DD48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0"/>
            <a:ext cx="12184373" cy="68622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E84210-1C85-9AC1-F005-EDD02D41B04F}"/>
              </a:ext>
            </a:extLst>
          </p:cNvPr>
          <p:cNvSpPr txBox="1"/>
          <p:nvPr userDrawn="1"/>
        </p:nvSpPr>
        <p:spPr>
          <a:xfrm>
            <a:off x="483766" y="197061"/>
            <a:ext cx="1227589" cy="19697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2800" b="1" dirty="0">
                <a:solidFill>
                  <a:schemeClr val="tx2"/>
                </a:solidFill>
                <a:latin typeface="Rockwell Nova" panose="02060503020205020403" pitchFamily="18" charset="0"/>
              </a:rPr>
              <a:t>“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4C67E7-74C6-C022-FFB2-94EE387C86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2003" y="6425782"/>
            <a:ext cx="673455" cy="1879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0156"/>
            <a:ext cx="5883442" cy="282725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800" b="0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EC49945-C511-00AB-BC60-7AA4D7B10E1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BBA31A7-BBC8-68FE-911B-C91086153B59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09600" y="4501244"/>
            <a:ext cx="5913120" cy="47309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NAME, TITLE</a:t>
            </a:r>
          </a:p>
          <a:p>
            <a:pPr lvl="0"/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314399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902514-05BD-8703-2247-CFED5DD48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0"/>
            <a:ext cx="12184373" cy="68622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4C67E7-74C6-C022-FFB2-94EE387C86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2003" y="6425782"/>
            <a:ext cx="673455" cy="1879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66047"/>
            <a:ext cx="5883442" cy="282725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800" b="0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EC49945-C511-00AB-BC60-7AA4D7B10E1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BBA31A7-BBC8-68FE-911B-C91086153B59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09600" y="3647135"/>
            <a:ext cx="5913120" cy="47309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853705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B83B3D63-72EF-1144-7C5C-778A22886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E6E587D-03A7-EA18-5183-E539A61A0678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17A2EC-9218-FDEC-0D78-FB1E8BB9206F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6311B9AE-A9A2-DFDE-9527-8F82DD1F37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3E3D7A-20FD-51E1-46A5-0AEBB65A78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210F142-365F-F3A5-47B6-EA80C9DF5DA8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5238B5B-2567-AA45-3F7F-9AFFFFCDC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9568F96-B850-7D9C-8856-6A8664F61F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D6A2D84-22FB-8C55-6855-4793B2FB5AF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60831" y="2031613"/>
            <a:ext cx="5303520" cy="4269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70DC8F2-0C30-7A6B-F853-94F19102A1C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60832" y="1745853"/>
            <a:ext cx="5303520" cy="179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FIGURE #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3A585B5-C8F1-307C-3D01-E6D7BBDB5BE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18984" y="2031613"/>
            <a:ext cx="5303520" cy="4269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5F657ADF-5E60-F5BE-FB1B-34E52A583CC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318985" y="1745853"/>
            <a:ext cx="5303520" cy="1472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FIGURE # </a:t>
            </a:r>
          </a:p>
        </p:txBody>
      </p:sp>
    </p:spTree>
    <p:extLst>
      <p:ext uri="{BB962C8B-B14F-4D97-AF65-F5344CB8AC3E}">
        <p14:creationId xmlns:p14="http://schemas.microsoft.com/office/powerpoint/2010/main" val="427907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B83B3D63-72EF-1144-7C5C-778A22886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E6E587D-03A7-EA18-5183-E539A61A0678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17A2EC-9218-FDEC-0D78-FB1E8BB9206F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6311B9AE-A9A2-DFDE-9527-8F82DD1F37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3E3D7A-20FD-51E1-46A5-0AEBB65A78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210F142-365F-F3A5-47B6-EA80C9DF5DA8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5238B5B-2567-AA45-3F7F-9AFFFFCDC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9568F96-B850-7D9C-8856-6A8664F61F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D6A2D84-22FB-8C55-6855-4793B2FB5AF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60831" y="2031613"/>
            <a:ext cx="11064240" cy="4269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70DC8F2-0C30-7A6B-F853-94F19102A1C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60832" y="1745853"/>
            <a:ext cx="11064240" cy="179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FIGURE #</a:t>
            </a:r>
          </a:p>
        </p:txBody>
      </p:sp>
    </p:spTree>
    <p:extLst>
      <p:ext uri="{BB962C8B-B14F-4D97-AF65-F5344CB8AC3E}">
        <p14:creationId xmlns:p14="http://schemas.microsoft.com/office/powerpoint/2010/main" val="2401595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B83B3D63-72EF-1144-7C5C-778A22886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E6E587D-03A7-EA18-5183-E539A61A0678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17A2EC-9218-FDEC-0D78-FB1E8BB9206F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6311B9AE-A9A2-DFDE-9527-8F82DD1F37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3E3D7A-20FD-51E1-46A5-0AEBB65A78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210F142-365F-F3A5-47B6-EA80C9DF5DA8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111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BD03C2-231B-5830-6EEF-45DA31E149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1"/>
            <a:ext cx="12184373" cy="686228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0065AB-1334-707B-D42E-E87939AC73A3}"/>
              </a:ext>
            </a:extLst>
          </p:cNvPr>
          <p:cNvSpPr/>
          <p:nvPr userDrawn="1"/>
        </p:nvSpPr>
        <p:spPr>
          <a:xfrm>
            <a:off x="2177988" y="2190115"/>
            <a:ext cx="1254144" cy="310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b="1" spc="133" dirty="0">
              <a:solidFill>
                <a:schemeClr val="tx2"/>
              </a:solidFill>
              <a:latin typeface="AvenirNext LT Pro Medium" panose="020B0504020202020204" pitchFamily="34" charset="77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4F8678B-94B9-B910-48E3-FFBF45AB9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6226" y="2597029"/>
            <a:ext cx="6876895" cy="196977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>
              <a:lnSpc>
                <a:spcPct val="100000"/>
              </a:lnSpc>
              <a:defRPr sz="6400" b="0" i="0">
                <a:solidFill>
                  <a:schemeClr val="bg1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4E56952-190C-53F8-A03C-2E2D67DEE1C6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178122" y="2278142"/>
            <a:ext cx="1253447" cy="17336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200" b="1" i="0" spc="13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#</a:t>
            </a:r>
          </a:p>
        </p:txBody>
      </p:sp>
    </p:spTree>
    <p:extLst>
      <p:ext uri="{BB962C8B-B14F-4D97-AF65-F5344CB8AC3E}">
        <p14:creationId xmlns:p14="http://schemas.microsoft.com/office/powerpoint/2010/main" val="376632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A641754-C016-1615-B414-120577256D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black background with blue dots&#10;&#10;AI-generated content may be incorrect.">
            <a:extLst>
              <a:ext uri="{FF2B5EF4-FFF2-40B4-BE49-F238E27FC236}">
                <a16:creationId xmlns:a16="http://schemas.microsoft.com/office/drawing/2014/main" id="{DC3A5B62-E986-D437-27F3-287BAFC9B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l="3817" b="300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F0AC00C-DA32-CD4D-39A3-F5C9765F637A}"/>
              </a:ext>
            </a:extLst>
          </p:cNvPr>
          <p:cNvSpPr/>
          <p:nvPr userDrawn="1"/>
        </p:nvSpPr>
        <p:spPr>
          <a:xfrm rot="16200000">
            <a:off x="2064434" y="-2064433"/>
            <a:ext cx="6858000" cy="10986867"/>
          </a:xfrm>
          <a:prstGeom prst="rect">
            <a:avLst/>
          </a:prstGeom>
          <a:gradFill>
            <a:gsLst>
              <a:gs pos="29000">
                <a:srgbClr val="006491"/>
              </a:gs>
              <a:gs pos="100000">
                <a:srgbClr val="00649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ACEEBF6A-B6FA-27B2-9F77-D8860ECA3C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7676" t="-24901" r="17359" b="33068"/>
          <a:stretch>
            <a:fillRect/>
          </a:stretch>
        </p:blipFill>
        <p:spPr>
          <a:xfrm rot="16200000" flipH="1">
            <a:off x="2667001" y="-2667000"/>
            <a:ext cx="6858001" cy="12192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4767" y="870873"/>
            <a:ext cx="6876895" cy="166199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sz="6000" b="0" i="0">
                <a:solidFill>
                  <a:schemeClr val="bg1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4767" y="2624941"/>
            <a:ext cx="6876288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8E89EB-78D1-4B3F-18DF-352DEFE884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3558" y="6039872"/>
            <a:ext cx="2754553" cy="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12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902514-05BD-8703-2247-CFED5DD48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0"/>
            <a:ext cx="12184373" cy="68622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4C67E7-74C6-C022-FFB2-94EE387C86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2003" y="6425782"/>
            <a:ext cx="673455" cy="187941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EC49945-C511-00AB-BC60-7AA4D7B10E1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AF553A-1B3C-017A-0C7C-724A0DF458F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73024" y="1460586"/>
            <a:ext cx="6413403" cy="3977045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SzPct val="110000"/>
              <a:buFontTx/>
              <a:buBlip>
                <a:blip r:embed="rId4"/>
              </a:buBlip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System Font Regular"/>
              <a:buChar char="+"/>
              <a:defRPr sz="2400"/>
            </a:lvl2pPr>
            <a:lvl3pPr marL="1143000" indent="-228600">
              <a:lnSpc>
                <a:spcPct val="100000"/>
              </a:lnSpc>
              <a:buFont typeface="System Font Regular"/>
              <a:buChar char="+"/>
              <a:defRPr sz="2400"/>
            </a:lvl3pPr>
            <a:lvl4pPr marL="1600200" indent="-228600">
              <a:lnSpc>
                <a:spcPct val="100000"/>
              </a:lnSpc>
              <a:buFont typeface="System Font Regular"/>
              <a:buChar char="+"/>
              <a:defRPr sz="2400"/>
            </a:lvl4pPr>
            <a:lvl5pPr marL="2057400" indent="-228600">
              <a:lnSpc>
                <a:spcPct val="100000"/>
              </a:lnSpc>
              <a:buFont typeface="System Font Regular"/>
              <a:buChar char="+"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08EE97-AC5A-6700-F469-77BB32DEA0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832" y="240632"/>
            <a:ext cx="646342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Takeaways</a:t>
            </a:r>
          </a:p>
        </p:txBody>
      </p:sp>
    </p:spTree>
    <p:extLst>
      <p:ext uri="{BB962C8B-B14F-4D97-AF65-F5344CB8AC3E}">
        <p14:creationId xmlns:p14="http://schemas.microsoft.com/office/powerpoint/2010/main" val="41095859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97824B-7A6F-DD53-4E91-3CFEA3813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0"/>
            <a:ext cx="12184373" cy="68622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C952D7-0524-CE08-1E6D-017183F4DC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139915" y="1841501"/>
            <a:ext cx="1117600" cy="111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479240-C61D-5510-8791-6B924D3A55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670229" y="1841501"/>
            <a:ext cx="11176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3F9DED-CD20-CF29-7EC1-4CCBEA7A00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200544" y="1841501"/>
            <a:ext cx="1117600" cy="111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E2DBB37-FF18-F262-8FB1-CC5483088E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09600" y="1841501"/>
            <a:ext cx="1117600" cy="1117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D39B422-3714-2B2D-9D4F-39CE1562A921}"/>
              </a:ext>
            </a:extLst>
          </p:cNvPr>
          <p:cNvSpPr txBox="1"/>
          <p:nvPr userDrawn="1"/>
        </p:nvSpPr>
        <p:spPr>
          <a:xfrm>
            <a:off x="473026" y="3109351"/>
            <a:ext cx="139074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67" b="1" spc="133" dirty="0">
                <a:solidFill>
                  <a:schemeClr val="accent6"/>
                </a:solidFill>
                <a:latin typeface="AvenirNext LT Pro Medium" panose="020B0504020202020204" pitchFamily="34" charset="77"/>
              </a:rPr>
              <a:t>WEBSITE</a:t>
            </a:r>
            <a:endParaRPr lang="en-US" sz="3200" b="1" spc="133" dirty="0">
              <a:solidFill>
                <a:schemeClr val="accent6"/>
              </a:solidFill>
              <a:latin typeface="AvenirNext LT Pro Medium" panose="020B0504020202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CC0820-BC69-3783-05F8-AAF8B67CC3DA}"/>
              </a:ext>
            </a:extLst>
          </p:cNvPr>
          <p:cNvSpPr txBox="1"/>
          <p:nvPr userDrawn="1"/>
        </p:nvSpPr>
        <p:spPr>
          <a:xfrm>
            <a:off x="2003341" y="3109351"/>
            <a:ext cx="139074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67" b="1" spc="133" dirty="0">
                <a:solidFill>
                  <a:schemeClr val="accent6"/>
                </a:solidFill>
                <a:latin typeface="AvenirNext LT Pro Medium" panose="020B0504020202020204" pitchFamily="34" charset="77"/>
              </a:rPr>
              <a:t>LINKEDIN</a:t>
            </a:r>
            <a:endParaRPr lang="en-US" sz="3200" b="1" spc="133" dirty="0">
              <a:solidFill>
                <a:schemeClr val="accent6"/>
              </a:solidFill>
              <a:latin typeface="AvenirNext LT Pro Medium" panose="020B0504020202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AA6DFA-7D13-3653-E061-256589842EB3}"/>
              </a:ext>
            </a:extLst>
          </p:cNvPr>
          <p:cNvSpPr txBox="1"/>
          <p:nvPr userDrawn="1"/>
        </p:nvSpPr>
        <p:spPr>
          <a:xfrm>
            <a:off x="3533655" y="3109351"/>
            <a:ext cx="139074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67" b="1" spc="133" dirty="0">
                <a:solidFill>
                  <a:schemeClr val="accent6"/>
                </a:solidFill>
                <a:latin typeface="AvenirNext LT Pro Medium" panose="020B0504020202020204" pitchFamily="34" charset="77"/>
              </a:rPr>
              <a:t>MEMBERSHIP</a:t>
            </a:r>
            <a:endParaRPr lang="en-US" sz="3200" b="1" spc="133" dirty="0">
              <a:solidFill>
                <a:schemeClr val="accent6"/>
              </a:solidFill>
              <a:latin typeface="AvenirNext LT Pro Medium" panose="020B0504020202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5374BE-8A8E-516C-11EC-4FE8FD918904}"/>
              </a:ext>
            </a:extLst>
          </p:cNvPr>
          <p:cNvSpPr txBox="1"/>
          <p:nvPr userDrawn="1"/>
        </p:nvSpPr>
        <p:spPr>
          <a:xfrm>
            <a:off x="5063970" y="3109351"/>
            <a:ext cx="1390748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67" b="1" spc="133" dirty="0">
                <a:solidFill>
                  <a:schemeClr val="accent6"/>
                </a:solidFill>
                <a:latin typeface="AvenirNext LT Pro Medium" panose="020B0504020202020204" pitchFamily="34" charset="77"/>
              </a:rPr>
              <a:t>RESEARCH</a:t>
            </a:r>
            <a:endParaRPr lang="en-US" sz="3200" b="1" spc="133" dirty="0">
              <a:solidFill>
                <a:schemeClr val="accent6"/>
              </a:solidFill>
              <a:latin typeface="AvenirNext LT Pro Medium" panose="020B0504020202020204" pitchFamily="34" charset="77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3A811D-FFF4-D711-0243-46BC965863DB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537462-824E-191C-C33D-66EC4D5E0AD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242003" y="6425782"/>
            <a:ext cx="673455" cy="18794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A4D68B1-B63E-3DA5-3C7B-CCC2F060EA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771" y="242865"/>
            <a:ext cx="5717229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tx2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Engage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272816D-A380-B591-C608-2033656A6B1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2771" y="1067188"/>
            <a:ext cx="5717229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>
                <a:solidFill>
                  <a:srgbClr val="0064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Like. Share. Subscribe.</a:t>
            </a:r>
          </a:p>
        </p:txBody>
      </p:sp>
    </p:spTree>
    <p:extLst>
      <p:ext uri="{BB962C8B-B14F-4D97-AF65-F5344CB8AC3E}">
        <p14:creationId xmlns:p14="http://schemas.microsoft.com/office/powerpoint/2010/main" val="420236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902514-05BD-8703-2247-CFED5DD48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622" y="0"/>
            <a:ext cx="12184373" cy="68622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4C67E7-74C6-C022-FFB2-94EE387C86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2003" y="6425782"/>
            <a:ext cx="673455" cy="187941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EC49945-C511-00AB-BC60-7AA4D7B10E1E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AF553A-1B3C-017A-0C7C-724A0DF458F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73024" y="1460586"/>
            <a:ext cx="6413403" cy="3977045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SzPct val="110000"/>
              <a:buFontTx/>
              <a:buBlip>
                <a:blip r:embed="rId4"/>
              </a:buBlip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System Font Regular"/>
              <a:buChar char="+"/>
              <a:defRPr sz="2400"/>
            </a:lvl2pPr>
            <a:lvl3pPr marL="1143000" indent="-228600">
              <a:lnSpc>
                <a:spcPct val="100000"/>
              </a:lnSpc>
              <a:buFont typeface="System Font Regular"/>
              <a:buChar char="+"/>
              <a:defRPr sz="2400"/>
            </a:lvl3pPr>
            <a:lvl4pPr marL="1600200" indent="-228600">
              <a:lnSpc>
                <a:spcPct val="100000"/>
              </a:lnSpc>
              <a:buFont typeface="System Font Regular"/>
              <a:buChar char="+"/>
              <a:defRPr sz="2400"/>
            </a:lvl4pPr>
            <a:lvl5pPr marL="2057400" indent="-228600">
              <a:lnSpc>
                <a:spcPct val="100000"/>
              </a:lnSpc>
              <a:buFont typeface="System Font Regular"/>
              <a:buChar char="+"/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08EE97-AC5A-6700-F469-77BB32DEA0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832" y="240632"/>
            <a:ext cx="646342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224594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2" y="1661193"/>
            <a:ext cx="11061673" cy="3764247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36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2" y="1661193"/>
            <a:ext cx="11061673" cy="37642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Clr>
                <a:schemeClr val="accent6"/>
              </a:buClr>
              <a:buFont typeface="System Font Regular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Clr>
                <a:schemeClr val="accent6"/>
              </a:buClr>
              <a:buFont typeface="System Font Regular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Clr>
                <a:schemeClr val="accent6"/>
              </a:buClr>
              <a:buFont typeface="System Font Regular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Clr>
                <a:schemeClr val="accent6"/>
              </a:buClr>
              <a:buFont typeface="System Font Regular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Clr>
                <a:schemeClr val="accent6"/>
              </a:buClr>
              <a:buFont typeface="System Font Regular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73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3" y="1661193"/>
            <a:ext cx="7391676" cy="3764247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73CF1-D0A9-5A87-06A0-899AC233071B}"/>
              </a:ext>
            </a:extLst>
          </p:cNvPr>
          <p:cNvSpPr/>
          <p:nvPr userDrawn="1"/>
        </p:nvSpPr>
        <p:spPr>
          <a:xfrm>
            <a:off x="8276095" y="1673818"/>
            <a:ext cx="3915905" cy="4131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148DCF-03E9-03FA-626F-E6330CCA44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604787" y="4491227"/>
            <a:ext cx="244897" cy="244895"/>
          </a:xfrm>
          <a:prstGeom prst="rect">
            <a:avLst/>
          </a:prstGeom>
        </p:spPr>
      </p:pic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BF03AAF-A103-F4E1-B46F-C11755D2D7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17058" y="1998663"/>
            <a:ext cx="3038367" cy="14511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Rockwell" panose="02060603020205020403" pitchFamily="18" charset="77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DCEE7620-FF91-2203-1B75-0E9FEE60BC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35512" y="4488944"/>
            <a:ext cx="2652396" cy="6510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1762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3" y="1661193"/>
            <a:ext cx="7391676" cy="3764247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73CF1-D0A9-5A87-06A0-899AC233071B}"/>
              </a:ext>
            </a:extLst>
          </p:cNvPr>
          <p:cNvSpPr/>
          <p:nvPr userDrawn="1"/>
        </p:nvSpPr>
        <p:spPr>
          <a:xfrm>
            <a:off x="8276095" y="1673818"/>
            <a:ext cx="3915905" cy="4131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148DCF-03E9-03FA-626F-E6330CCA44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604787" y="1997409"/>
            <a:ext cx="244897" cy="244895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DCEE7620-FF91-2203-1B75-0E9FEE60BC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35512" y="1995126"/>
            <a:ext cx="2652396" cy="6510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Rockwell" panose="02060603020205020403" pitchFamily="18" charset="77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77924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178D17C1-65E4-FAB4-E51B-9B95F5D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8E448A-4C07-A46A-F410-7D01850718B1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0B0FD1-DD59-94B7-111E-10F4E951DF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0833" y="1661193"/>
            <a:ext cx="11090840" cy="1899425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00000"/>
              </a:lnSpc>
              <a:buClr>
                <a:schemeClr val="accent6"/>
              </a:buClr>
              <a:buFont typeface="System Font Regular"/>
              <a:buChar char="+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308B24-7BF4-23E7-764E-F49447C59F17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1C8A2B26-7D2F-9B7F-FC5F-BE1064EFB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9E41C8-838C-99FF-A8F7-9D91B79B57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67AE75-4E61-D7B5-9A1F-278106EBDF86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53CCDA-A2B5-9EBB-1284-FC355F03443E}"/>
              </a:ext>
            </a:extLst>
          </p:cNvPr>
          <p:cNvSpPr/>
          <p:nvPr userDrawn="1"/>
        </p:nvSpPr>
        <p:spPr>
          <a:xfrm>
            <a:off x="534622" y="3728096"/>
            <a:ext cx="11657378" cy="16197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87B3885-FF75-E244-68DD-D20F58D254D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5680" y="4002341"/>
            <a:ext cx="301371" cy="301369"/>
          </a:xfrm>
          <a:prstGeom prst="rect">
            <a:avLst/>
          </a:prstGeom>
        </p:spPr>
      </p:pic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76F3EB03-C4DF-5FE8-B7D1-7859F53814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4550" y="4046789"/>
            <a:ext cx="10364831" cy="10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Rockwell" panose="02060603020205020403" pitchFamily="18" charset="77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Rockwell Nova Light" panose="020603030202050204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4247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background with small dots&#10;&#10;AI-generated content may be incorrect.">
            <a:extLst>
              <a:ext uri="{FF2B5EF4-FFF2-40B4-BE49-F238E27FC236}">
                <a16:creationId xmlns:a16="http://schemas.microsoft.com/office/drawing/2014/main" id="{28C1B4F3-5BDC-483E-0E5C-848D5C37BF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b="28160"/>
          <a:stretch>
            <a:fillRect/>
          </a:stretch>
        </p:blipFill>
        <p:spPr>
          <a:xfrm>
            <a:off x="0" y="0"/>
            <a:ext cx="12192000" cy="67701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A67BD95-718C-A522-2C9F-6A014436C9A6}"/>
              </a:ext>
            </a:extLst>
          </p:cNvPr>
          <p:cNvSpPr/>
          <p:nvPr userDrawn="1"/>
        </p:nvSpPr>
        <p:spPr>
          <a:xfrm rot="16200000">
            <a:off x="2152826" y="-2152825"/>
            <a:ext cx="6278880" cy="10584531"/>
          </a:xfrm>
          <a:prstGeom prst="rect">
            <a:avLst/>
          </a:prstGeom>
          <a:gradFill>
            <a:gsLst>
              <a:gs pos="2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BAAE72-F6D2-1753-7336-896A6B2AF3AE}"/>
              </a:ext>
            </a:extLst>
          </p:cNvPr>
          <p:cNvSpPr/>
          <p:nvPr userDrawn="1"/>
        </p:nvSpPr>
        <p:spPr>
          <a:xfrm>
            <a:off x="0" y="6140049"/>
            <a:ext cx="12192000" cy="725424"/>
          </a:xfrm>
          <a:prstGeom prst="rect">
            <a:avLst/>
          </a:prstGeom>
          <a:solidFill>
            <a:srgbClr val="0064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spiral on a black background&#10;&#10;AI-generated content may be incorrect.">
            <a:extLst>
              <a:ext uri="{FF2B5EF4-FFF2-40B4-BE49-F238E27FC236}">
                <a16:creationId xmlns:a16="http://schemas.microsoft.com/office/drawing/2014/main" id="{44B53875-09DD-C044-4474-5FE2598BE3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40" t="7606" r="44216" b="12525"/>
          <a:stretch>
            <a:fillRect/>
          </a:stretch>
        </p:blipFill>
        <p:spPr>
          <a:xfrm rot="16200000" flipH="1">
            <a:off x="9498257" y="4164258"/>
            <a:ext cx="717952" cy="46695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2C48D8-2847-30E2-7071-E029F35DFA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2003" y="6359372"/>
            <a:ext cx="2109216" cy="24728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5E751FD1-67B8-C90D-89BD-2029E6A78637}"/>
              </a:ext>
            </a:extLst>
          </p:cNvPr>
          <p:cNvSpPr txBox="1">
            <a:spLocks/>
          </p:cNvSpPr>
          <p:nvPr userDrawn="1"/>
        </p:nvSpPr>
        <p:spPr>
          <a:xfrm>
            <a:off x="11379200" y="6333772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5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05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2BE784-9D64-1103-3392-04E4FB9C7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 b="1" i="0">
                <a:solidFill>
                  <a:schemeClr val="accent6"/>
                </a:solidFill>
                <a:latin typeface="Rockwell" panose="02060603020205020403" pitchFamily="18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C731E81-91F6-898D-AF23-A154462F14B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0832" y="1064955"/>
            <a:ext cx="11061673" cy="4269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2778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933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3" r:id="rId2"/>
    <p:sldLayoutId id="2147483688" r:id="rId3"/>
    <p:sldLayoutId id="2147483675" r:id="rId4"/>
    <p:sldLayoutId id="2147483708" r:id="rId5"/>
    <p:sldLayoutId id="2147483705" r:id="rId6"/>
    <p:sldLayoutId id="2147483706" r:id="rId7"/>
    <p:sldLayoutId id="2147483707" r:id="rId8"/>
    <p:sldLayoutId id="2147483701" r:id="rId9"/>
    <p:sldLayoutId id="2147483700" r:id="rId10"/>
    <p:sldLayoutId id="2147483709" r:id="rId11"/>
    <p:sldLayoutId id="2147483710" r:id="rId12"/>
    <p:sldLayoutId id="2147483711" r:id="rId13"/>
    <p:sldLayoutId id="2147483704" r:id="rId14"/>
    <p:sldLayoutId id="2147483712" r:id="rId15"/>
    <p:sldLayoutId id="2147483690" r:id="rId16"/>
    <p:sldLayoutId id="2147483713" r:id="rId17"/>
    <p:sldLayoutId id="2147483714" r:id="rId18"/>
    <p:sldLayoutId id="2147483698" r:id="rId19"/>
    <p:sldLayoutId id="2147483715" r:id="rId20"/>
    <p:sldLayoutId id="214748369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ockwell Nova" panose="020605030202050204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Next LT Pro Regular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Next LT Pro Regular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Next LT Pro Regular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Next LT Pro Regular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Next LT Pro Regular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5" Type="http://schemas.openxmlformats.org/officeDocument/2006/relationships/image" Target="../media/image2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10" Type="http://schemas.openxmlformats.org/officeDocument/2006/relationships/image" Target="../media/image9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1BF95B-D8CF-9FAD-1661-DDF80FB17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767" y="1403436"/>
            <a:ext cx="6876895" cy="1661993"/>
          </a:xfrm>
        </p:spPr>
        <p:txBody>
          <a:bodyPr/>
          <a:lstStyle/>
          <a:p>
            <a:r>
              <a:rPr lang="en-US" dirty="0"/>
              <a:t>Career Readiness Competencies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824A862-CAB3-EE0F-2295-5AF2BCCDF5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767" y="3237891"/>
            <a:ext cx="6876288" cy="1655762"/>
          </a:xfrm>
        </p:spPr>
        <p:txBody>
          <a:bodyPr/>
          <a:lstStyle/>
          <a:p>
            <a:r>
              <a:rPr lang="en-US" dirty="0"/>
              <a:t>DECEMBER 2025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57F8714-54B5-B044-CF4A-8C661C1DCB72}"/>
              </a:ext>
            </a:extLst>
          </p:cNvPr>
          <p:cNvGrpSpPr/>
          <p:nvPr/>
        </p:nvGrpSpPr>
        <p:grpSpPr>
          <a:xfrm>
            <a:off x="652272" y="896112"/>
            <a:ext cx="2968752" cy="249936"/>
            <a:chOff x="652272" y="1121664"/>
            <a:chExt cx="2968752" cy="2499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F1BCAB-6F31-2400-BE0E-8C079AF27D41}"/>
                </a:ext>
              </a:extLst>
            </p:cNvPr>
            <p:cNvSpPr/>
            <p:nvPr/>
          </p:nvSpPr>
          <p:spPr>
            <a:xfrm>
              <a:off x="652272" y="1121664"/>
              <a:ext cx="2950464" cy="249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 Placeholder 9">
              <a:extLst>
                <a:ext uri="{FF2B5EF4-FFF2-40B4-BE49-F238E27FC236}">
                  <a16:creationId xmlns:a16="http://schemas.microsoft.com/office/drawing/2014/main" id="{E04B9DFD-9419-B71B-C7F5-FFCF9C6D6934}"/>
                </a:ext>
              </a:extLst>
            </p:cNvPr>
            <p:cNvSpPr txBox="1">
              <a:spLocks/>
            </p:cNvSpPr>
            <p:nvPr/>
          </p:nvSpPr>
          <p:spPr>
            <a:xfrm>
              <a:off x="817159" y="1174639"/>
              <a:ext cx="2803865" cy="147638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AvenirNext LT Pro Regular" panose="020B0504020202020204" pitchFamily="34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AvenirNext LT Pro Regular" panose="020B0504020202020204" pitchFamily="34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AvenirNext LT Pro Regular" panose="020B0504020202020204" pitchFamily="34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AvenirNext LT Pro Regular" panose="020B0504020202020204" pitchFamily="34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AvenirNext LT Pro Regular" panose="020B0504020202020204" pitchFamily="34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spc="2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CAREER READINESS PROGRAM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DAD1870-1559-4614-439E-AF98CC75F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688848" y="1151531"/>
              <a:ext cx="202692" cy="202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4760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ABEC9-2AC0-62AA-6D90-573AE59F3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33359-FDBC-D3F1-4175-6AAB598C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Communication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049507B-5D26-4426-22F7-AF9D8459BFB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4829175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Clearly and effectively exchange information, ideas, facts, and perspectives with persons inside and outside of an organization.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37BFB5E-ABDC-558D-8571-11CAE121576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77039" y="1660526"/>
            <a:ext cx="4899025" cy="3343275"/>
          </a:xfrm>
        </p:spPr>
        <p:txBody>
          <a:bodyPr/>
          <a:lstStyle/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Understand the importance of and demonstrate verbal, written, and non-verbal/body language, abilities.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Employ active listening, persuasion, and influencing skills.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Communicate in a clear and organized manner so that others can effectively understand.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Frame communication with respect to diversity of learning styles, varied individual communication abilities, and cultural differences.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Ask appropriate questions for specific information from supervisors, specialists, and others.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Promptly inform relevant others when needing guidance with assigned tasks. 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D033D7E-8E79-7213-746B-94B351B02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0640" y="3064993"/>
            <a:ext cx="1058460" cy="1058460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8167A0-0EF8-1D03-7520-76E3CF967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3D42816-93A3-2666-EA0B-3E317543580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2082668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7F374-1373-1559-7093-78F6842FA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11D52-07F9-6C0E-2DC5-CDB5048DC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Critical Thinking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A90E74B-6823-2A33-428F-C854BF57F96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9" y="1660526"/>
            <a:ext cx="4800600" cy="1382712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Identify and respond to needs based upon an understanding of situational context and logical analysis of relevant information.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FC6F267-971B-6B50-71E6-5BE76F433734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4899025" cy="3343275"/>
          </a:xfrm>
        </p:spPr>
        <p:txBody>
          <a:bodyPr/>
          <a:lstStyle/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Make decisions and solve problems using sound, inclusive reasoning and judgment.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Gather and analyze information from a diverse set of sources and individuals to fully understand a problem.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Proactively anticipate needs and prioritize action steps.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Accurately summarize and interpret data with an awareness of personal biases that may impact outcomes.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Effectively communicate actions and rationale, recognizing the diverse perspectives and lived experiences of stakeholders.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Multi-task well in a fast-paced environment.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6B578CF-6066-5BCB-D0C1-3629E57F2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8946" y="3072016"/>
            <a:ext cx="1144384" cy="1144384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88ED803A-E4D5-5043-13F1-3B8D3BB1E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0C0885E-58F4-FA18-442D-D576B24CA65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1907680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9D5F-335A-3681-6650-5447779A5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68B52-94AD-EB07-7464-48AE6B261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baseline="30000"/>
              <a:t>*</a:t>
            </a:r>
            <a:r>
              <a:rPr lang="en-US"/>
              <a:t>Equity and Inclusion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C32F3E1-104D-81C0-5488-37855BCA4F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5243512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Demonstrate the awareness, attitude, knowledge, and skills required to equitably engage and include people from different cultures and backgrounds. Engage in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anti-oppressive practices that actively challenge the systems, structures, and policies of racism and inequity.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F9E4326-75FE-D6B9-146A-A471A36DCD2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5227637" cy="3343275"/>
          </a:xfrm>
        </p:spPr>
        <p:txBody>
          <a:bodyPr/>
          <a:lstStyle/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Solicit and use feedback from multiple cultural perspectives </a:t>
            </a:r>
            <a:br>
              <a:rPr lang="en-US" sz="1400" dirty="0"/>
            </a:br>
            <a:r>
              <a:rPr lang="en-US" sz="1400" dirty="0"/>
              <a:t>to make inclusive and equity-minded decisions.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Actively contribute to inclusive and equitable practices </a:t>
            </a:r>
            <a:br>
              <a:rPr lang="en-US" sz="1400" dirty="0"/>
            </a:br>
            <a:r>
              <a:rPr lang="en-US" sz="1400" dirty="0"/>
              <a:t>that influence individual and systemic change.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Advocate for inclusion, equitable practices, justice, and empowerment for historically marginalized communities.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Seek global cross-cultural interactions and experiences </a:t>
            </a:r>
            <a:br>
              <a:rPr lang="en-US" sz="1400" dirty="0"/>
            </a:br>
            <a:r>
              <a:rPr lang="en-US" sz="1400" dirty="0"/>
              <a:t>that enhance one’s understanding of people from different demographic groups and that leads to personal growth.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Keep an open mind to diverse ideas and new ways </a:t>
            </a:r>
            <a:br>
              <a:rPr lang="en-US" sz="1400" dirty="0"/>
            </a:br>
            <a:r>
              <a:rPr lang="en-US" sz="1400" dirty="0"/>
              <a:t>of thinking.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Identify resources and eliminate barriers resulting from individual and systemic racism, inequities, and biases.</a:t>
            </a:r>
          </a:p>
          <a:p>
            <a:pPr marL="179388" indent="-179388">
              <a:spcBef>
                <a:spcPts val="800"/>
              </a:spcBef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Demonstrate flexibility by adapting to diverse environments. 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Address systems of privilege that limit opportunities for members of historically marginalized communities.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CEEE250-668F-8BC0-01AF-37ED966DA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4146505"/>
            <a:ext cx="1003147" cy="1003147"/>
          </a:xfrm>
          <a:prstGeom prst="rect">
            <a:avLst/>
          </a:prstGeom>
        </p:spPr>
      </p:pic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81F54943-FB56-1621-7AE4-0ECE40C1C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B7AF0C5E-7695-AF6B-F49A-527F8243ED3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8721B41C-1242-1349-3428-A9D4777116CA}"/>
              </a:ext>
            </a:extLst>
          </p:cNvPr>
          <p:cNvSpPr txBox="1">
            <a:spLocks/>
          </p:cNvSpPr>
          <p:nvPr/>
        </p:nvSpPr>
        <p:spPr>
          <a:xfrm>
            <a:off x="579549" y="5898525"/>
            <a:ext cx="5591492" cy="2165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*This competency is currently under review. Please visit our website for more information.</a:t>
            </a:r>
          </a:p>
          <a:p>
            <a:endParaRPr lang="en-US" sz="7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74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2C7DF-1C74-5B3C-DF04-63658013C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C4876-4F75-6BB2-D7E8-495015ACC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Leadership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D3B2EAC-CBD5-098D-7460-D5B714D3B9C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9" y="1660526"/>
            <a:ext cx="4392612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Recognize and capitalize on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personal and team strengths to achieve organizational goals.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013DBCA-3AB9-54C2-87D4-43F33FE374B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4986337" cy="3343275"/>
          </a:xfrm>
        </p:spPr>
        <p:txBody>
          <a:bodyPr/>
          <a:lstStyle/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Inspire, persuade, and motivate self and others under </a:t>
            </a:r>
            <a:br>
              <a:rPr lang="en-US" sz="1400" dirty="0"/>
            </a:br>
            <a:r>
              <a:rPr lang="en-US" sz="1400" dirty="0"/>
              <a:t>a shared vision.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Seek out and leverage diverse resources and feedback </a:t>
            </a:r>
            <a:br>
              <a:rPr lang="en-US" sz="1400" dirty="0"/>
            </a:br>
            <a:r>
              <a:rPr lang="en-US" sz="1400" dirty="0"/>
              <a:t>from others to inform direction.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Use innovative thinking to go beyond traditional methods.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Serve as a role model to others by approaching tasks </a:t>
            </a:r>
            <a:br>
              <a:rPr lang="en-US" sz="1400" dirty="0"/>
            </a:br>
            <a:r>
              <a:rPr lang="en-US" sz="1400" dirty="0"/>
              <a:t>with confidence and a positive attitude.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Motivate and inspire others by encouraging them </a:t>
            </a:r>
            <a:br>
              <a:rPr lang="en-US" sz="1400" dirty="0"/>
            </a:br>
            <a:r>
              <a:rPr lang="en-US" sz="1400" dirty="0"/>
              <a:t>and by building mutual trust.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Plan, initiate, manage, complete, and evaluate projects.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1F56C0A-648D-7774-66EF-18F2EFFFA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90" y="2841671"/>
            <a:ext cx="850809" cy="850809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85F037A5-D1A1-875B-8507-ED6FE78B3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86D29ACB-DFBC-5E8E-317B-11C7091225C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611597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2093B-D83E-8B3C-7F18-EBC0170E5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99C4F-4482-CEA2-E9CD-8686F9C0D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Professionalism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A66B43D-87F9-F1D8-9BF9-011CE785540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4672011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Knowing work environments differ greatly, understand and demonstrate effective work habits, and act in the interest of the larger community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and workplace.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CC2FCA5-CF71-EC9F-3AE5-46B3B6FF6BD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4986337" cy="3343275"/>
          </a:xfrm>
        </p:spPr>
        <p:txBody>
          <a:bodyPr/>
          <a:lstStyle/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Act equitably with integrity and accountability to self, </a:t>
            </a:r>
            <a:br>
              <a:rPr lang="en-US" sz="1400" dirty="0"/>
            </a:br>
            <a:r>
              <a:rPr lang="en-US" sz="1400" dirty="0"/>
              <a:t>others, and the organization.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Maintain a positive personal brand in alignment with organization and personal career values.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Be present and prepared.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Demonstrate dependability (e.g., report consistently </a:t>
            </a:r>
            <a:br>
              <a:rPr lang="en-US" sz="1400" dirty="0"/>
            </a:br>
            <a:r>
              <a:rPr lang="en-US" sz="1400" dirty="0"/>
              <a:t>for work or meetings).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Prioritize and complete tasks to accomplish </a:t>
            </a:r>
            <a:br>
              <a:rPr lang="en-US" sz="1400" dirty="0"/>
            </a:br>
            <a:r>
              <a:rPr lang="en-US" sz="1400" dirty="0"/>
              <a:t>organizational goals.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Consistently meet or exceed goals and expectations.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Have an attention to detail, resulting in few if any errors </a:t>
            </a:r>
            <a:br>
              <a:rPr lang="en-US" sz="1400" dirty="0"/>
            </a:br>
            <a:r>
              <a:rPr lang="en-US" sz="1400" dirty="0"/>
              <a:t>in their work.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Show a high level of dedication toward doing a good job.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87F57B1-D1AF-5B87-BE1A-984F312DA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6900" y="3449441"/>
            <a:ext cx="952500" cy="952500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F780DED-F20F-BC83-67E6-F89091B22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87AB409-12B1-29C9-1C41-8571B4AF5D84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284663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5B730-B005-463F-4D16-503C099C2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EA4EB-0DDE-72CC-AFED-433ADC11B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Teamwork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61262E2-0AE8-EF14-6B0E-DC39AF531B9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5029200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Build and maintain collaborative relationships to work effectively toward common goals, while appreciating diverse viewpoints and shared responsibilities.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491DCB-D856-F454-B41E-1DA6B35F071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4986337" cy="3343275"/>
          </a:xfrm>
        </p:spPr>
        <p:txBody>
          <a:bodyPr/>
          <a:lstStyle/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Listen carefully to others, taking time to understand and </a:t>
            </a:r>
            <a:br>
              <a:rPr lang="en-US" sz="1400" dirty="0"/>
            </a:br>
            <a:r>
              <a:rPr lang="en-US" sz="1400" dirty="0"/>
              <a:t>ask appropriate questions without interrupting.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Effectively manage conflict, interact with and respect diverse personalities, and meet ambiguity with resilience.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Be accountable for individual and team responsibilities </a:t>
            </a:r>
            <a:br>
              <a:rPr lang="en-US" sz="1400" dirty="0"/>
            </a:br>
            <a:r>
              <a:rPr lang="en-US" sz="1400" dirty="0"/>
              <a:t>and deliverables.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Employ personal strengths, knowledge, and talents to complement those of others.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Exercise the ability to compromise and be agile.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Collaborate with others to achieve common goals.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Build strong, positive working relationships with supervisor and team members/coworkers. 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EA0998D-BD84-1E30-2B5D-91B27E487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0048" y="3013567"/>
            <a:ext cx="1091752" cy="1091752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080ADD4C-50AB-49E3-201B-C68DD190D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8761C5A0-A793-8133-F157-5B23A2C700D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1134115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23E4C-FAF9-1D14-1A67-3030ACE5F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82DFB-3984-072B-5A45-8B2216F2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AC8B104-3B67-11CB-17A6-5D8532E562F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4913312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Understand and leverage technologies ethically to enhance efficiencies, complete tasks, and accomplish goals. 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7E75998-FEF0-E5E6-D12B-C3122EA60FC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063" y="1660525"/>
            <a:ext cx="4986337" cy="3343275"/>
          </a:xfrm>
        </p:spPr>
        <p:txBody>
          <a:bodyPr/>
          <a:lstStyle/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Navigate change and be open to learning new technologies.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Use technology to improve efficiency and productivity </a:t>
            </a:r>
            <a:br>
              <a:rPr lang="en-US" sz="1400" dirty="0"/>
            </a:br>
            <a:r>
              <a:rPr lang="en-US" sz="1400" dirty="0"/>
              <a:t>of their work.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Identify appropriate technology for completing </a:t>
            </a:r>
            <a:br>
              <a:rPr lang="en-US" sz="1400" dirty="0"/>
            </a:br>
            <a:r>
              <a:rPr lang="en-US" sz="1400" dirty="0"/>
              <a:t>specific tasks.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Manage technology to integrate information to </a:t>
            </a:r>
            <a:br>
              <a:rPr lang="en-US" sz="1400" dirty="0"/>
            </a:br>
            <a:r>
              <a:rPr lang="en-US" sz="1400" dirty="0"/>
              <a:t>support relevant, effective, and timely decision-making.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Quickly adapt to new or unfamiliar technologies. </a:t>
            </a:r>
          </a:p>
          <a:p>
            <a:pPr marL="165100" indent="-165100">
              <a:buClr>
                <a:schemeClr val="accent1"/>
              </a:buClr>
              <a:buFont typeface="System Font Regular"/>
              <a:buChar char="+"/>
            </a:pPr>
            <a:r>
              <a:rPr lang="en-US" sz="1400" dirty="0"/>
              <a:t>Manipulate information, construct ideas, and use technology to achieve strategic goals.</a:t>
            </a:r>
          </a:p>
          <a:p>
            <a:pPr>
              <a:buClr>
                <a:schemeClr val="accent6"/>
              </a:buClr>
            </a:pPr>
            <a:endParaRPr lang="en-US" sz="14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1AD54E0-32D6-29B1-F9F5-70C6C4FAE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2707653"/>
            <a:ext cx="1130300" cy="1130300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2337579-E521-6FEC-7218-B373023A5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152259C-6F65-7D4F-E53F-9207535177F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</p:spTree>
    <p:extLst>
      <p:ext uri="{BB962C8B-B14F-4D97-AF65-F5344CB8AC3E}">
        <p14:creationId xmlns:p14="http://schemas.microsoft.com/office/powerpoint/2010/main" val="431635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E6F0A-BAAF-6601-A647-DE8C1712B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14137E-B178-588A-449A-D8966449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Like. Share. Subscribe.</a:t>
            </a:r>
          </a:p>
        </p:txBody>
      </p:sp>
    </p:spTree>
    <p:extLst>
      <p:ext uri="{BB962C8B-B14F-4D97-AF65-F5344CB8AC3E}">
        <p14:creationId xmlns:p14="http://schemas.microsoft.com/office/powerpoint/2010/main" val="125227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103948D-C439-38DA-D414-EF9D65FD46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6226" y="2597029"/>
            <a:ext cx="6876895" cy="1969770"/>
          </a:xfrm>
        </p:spPr>
        <p:txBody>
          <a:bodyPr/>
          <a:lstStyle/>
          <a:p>
            <a:r>
              <a:rPr lang="en-US" dirty="0"/>
              <a:t>Overview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9FFE22-E1A2-C9F0-9BF7-2A510540E575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78122" y="2278142"/>
            <a:ext cx="1253447" cy="173368"/>
          </a:xfrm>
        </p:spPr>
        <p:txBody>
          <a:bodyPr/>
          <a:lstStyle/>
          <a:p>
            <a:r>
              <a:rPr lang="en-US" dirty="0"/>
              <a:t>SECTION 1</a:t>
            </a:r>
          </a:p>
        </p:txBody>
      </p:sp>
    </p:spTree>
    <p:extLst>
      <p:ext uri="{BB962C8B-B14F-4D97-AF65-F5344CB8AC3E}">
        <p14:creationId xmlns:p14="http://schemas.microsoft.com/office/powerpoint/2010/main" val="410505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54C0A-81CF-D04B-98D9-2913A9698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1A7FFE-45BA-CFCE-02E8-7613E1B49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</p:spPr>
        <p:txBody>
          <a:bodyPr/>
          <a:lstStyle/>
          <a:p>
            <a:r>
              <a:rPr lang="en-US"/>
              <a:t>Competencies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C7BC2CC-DAF6-740D-F902-3BB050B33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0832" y="1064955"/>
            <a:ext cx="11061673" cy="426962"/>
          </a:xfrm>
        </p:spPr>
        <p:txBody>
          <a:bodyPr anchor="ctr"/>
          <a:lstStyle/>
          <a:p>
            <a:r>
              <a:rPr lang="en-US" sz="1800" dirty="0"/>
              <a:t>There are eight career readiness competencies, each of which can be demonstrated in a variety of ways.</a:t>
            </a: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423821CD-D877-1562-7F99-3DD943C42C88}"/>
              </a:ext>
            </a:extLst>
          </p:cNvPr>
          <p:cNvSpPr txBox="1">
            <a:spLocks/>
          </p:cNvSpPr>
          <p:nvPr/>
        </p:nvSpPr>
        <p:spPr>
          <a:xfrm>
            <a:off x="1561964" y="2907640"/>
            <a:ext cx="2314577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871FEE8-184D-1FB1-5B11-3B398C9C9DEE}"/>
              </a:ext>
            </a:extLst>
          </p:cNvPr>
          <p:cNvSpPr txBox="1">
            <a:spLocks/>
          </p:cNvSpPr>
          <p:nvPr/>
        </p:nvSpPr>
        <p:spPr>
          <a:xfrm>
            <a:off x="1561964" y="3858529"/>
            <a:ext cx="2314577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THINKING</a:t>
            </a: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712FAFD5-D9D4-4B44-F7B3-88088B3FF2E5}"/>
              </a:ext>
            </a:extLst>
          </p:cNvPr>
          <p:cNvSpPr txBox="1">
            <a:spLocks/>
          </p:cNvSpPr>
          <p:nvPr/>
        </p:nvSpPr>
        <p:spPr>
          <a:xfrm>
            <a:off x="1561964" y="4745024"/>
            <a:ext cx="2984278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*EQUITY + INCLUSION</a:t>
            </a:r>
          </a:p>
        </p:txBody>
      </p:sp>
      <p:sp>
        <p:nvSpPr>
          <p:cNvPr id="26" name="Content Placeholder 13">
            <a:extLst>
              <a:ext uri="{FF2B5EF4-FFF2-40B4-BE49-F238E27FC236}">
                <a16:creationId xmlns:a16="http://schemas.microsoft.com/office/drawing/2014/main" id="{F8EE44BC-1A92-D466-21A7-E5D1BA586426}"/>
              </a:ext>
            </a:extLst>
          </p:cNvPr>
          <p:cNvSpPr txBox="1">
            <a:spLocks/>
          </p:cNvSpPr>
          <p:nvPr/>
        </p:nvSpPr>
        <p:spPr>
          <a:xfrm>
            <a:off x="6913852" y="2059782"/>
            <a:ext cx="3670300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</a:t>
            </a:r>
          </a:p>
        </p:txBody>
      </p:sp>
      <p:sp>
        <p:nvSpPr>
          <p:cNvPr id="27" name="Content Placeholder 13">
            <a:extLst>
              <a:ext uri="{FF2B5EF4-FFF2-40B4-BE49-F238E27FC236}">
                <a16:creationId xmlns:a16="http://schemas.microsoft.com/office/drawing/2014/main" id="{89C575AF-67AB-C3DE-F7D3-B564D30F8CE1}"/>
              </a:ext>
            </a:extLst>
          </p:cNvPr>
          <p:cNvSpPr txBox="1">
            <a:spLocks/>
          </p:cNvSpPr>
          <p:nvPr/>
        </p:nvSpPr>
        <p:spPr>
          <a:xfrm>
            <a:off x="6913852" y="2907640"/>
            <a:ext cx="3670300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PROFESSIONALISM</a:t>
            </a:r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8EF30F19-B507-51FF-97DD-9AFA0937B68C}"/>
              </a:ext>
            </a:extLst>
          </p:cNvPr>
          <p:cNvSpPr txBox="1">
            <a:spLocks/>
          </p:cNvSpPr>
          <p:nvPr/>
        </p:nvSpPr>
        <p:spPr>
          <a:xfrm>
            <a:off x="6913852" y="3858529"/>
            <a:ext cx="3670300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TEAMWORK</a:t>
            </a:r>
          </a:p>
        </p:txBody>
      </p:sp>
      <p:sp>
        <p:nvSpPr>
          <p:cNvPr id="29" name="Content Placeholder 13">
            <a:extLst>
              <a:ext uri="{FF2B5EF4-FFF2-40B4-BE49-F238E27FC236}">
                <a16:creationId xmlns:a16="http://schemas.microsoft.com/office/drawing/2014/main" id="{3E27446D-5FB8-4E1C-61F8-6F891FF05A20}"/>
              </a:ext>
            </a:extLst>
          </p:cNvPr>
          <p:cNvSpPr txBox="1">
            <a:spLocks/>
          </p:cNvSpPr>
          <p:nvPr/>
        </p:nvSpPr>
        <p:spPr>
          <a:xfrm>
            <a:off x="6913852" y="4745024"/>
            <a:ext cx="3670300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</a:p>
        </p:txBody>
      </p:sp>
      <p:sp>
        <p:nvSpPr>
          <p:cNvPr id="5" name="Content Placeholder 13">
            <a:extLst>
              <a:ext uri="{FF2B5EF4-FFF2-40B4-BE49-F238E27FC236}">
                <a16:creationId xmlns:a16="http://schemas.microsoft.com/office/drawing/2014/main" id="{B1909CEA-EB1E-BBD1-A2B7-8B9502A2D46F}"/>
              </a:ext>
            </a:extLst>
          </p:cNvPr>
          <p:cNvSpPr txBox="1">
            <a:spLocks/>
          </p:cNvSpPr>
          <p:nvPr/>
        </p:nvSpPr>
        <p:spPr>
          <a:xfrm>
            <a:off x="1561964" y="2059782"/>
            <a:ext cx="3538070" cy="508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15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+ SELF DEVELOPMENT</a:t>
            </a: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6D9D3376-836F-A5ED-6233-3EB276468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24" y="1840471"/>
            <a:ext cx="649224" cy="649224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5B05007F-682E-C2C1-5ADC-23042696A2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3340" y="2743199"/>
            <a:ext cx="580153" cy="580153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574888C-14AE-A0D9-CD19-11F084D077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6219" y="3643514"/>
            <a:ext cx="593032" cy="59303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309EDE8-0F0C-861F-3770-8CC294AA73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7253" y="4559119"/>
            <a:ext cx="540915" cy="54091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9536C16-567F-4AE8-2699-0197F3671A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64986" y="1788957"/>
            <a:ext cx="645151" cy="64515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EAE74FB2-60FC-4471-CC5D-A2C52A0DA7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90744" y="2690478"/>
            <a:ext cx="649224" cy="64922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31DEE20B-12BA-15E9-1E3A-9350863C6E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03622" y="3670477"/>
            <a:ext cx="645151" cy="645151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651CCDD3-62EA-0F6E-AB20-1DFAE0F3C57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16501" y="4506397"/>
            <a:ext cx="649224" cy="649224"/>
          </a:xfrm>
          <a:prstGeom prst="rect">
            <a:avLst/>
          </a:prstGeom>
        </p:spPr>
      </p:pic>
      <p:sp>
        <p:nvSpPr>
          <p:cNvPr id="62" name="Content Placeholder 13">
            <a:extLst>
              <a:ext uri="{FF2B5EF4-FFF2-40B4-BE49-F238E27FC236}">
                <a16:creationId xmlns:a16="http://schemas.microsoft.com/office/drawing/2014/main" id="{A397734E-3488-11F2-F43E-9F4FE4263572}"/>
              </a:ext>
            </a:extLst>
          </p:cNvPr>
          <p:cNvSpPr txBox="1">
            <a:spLocks/>
          </p:cNvSpPr>
          <p:nvPr/>
        </p:nvSpPr>
        <p:spPr>
          <a:xfrm>
            <a:off x="579549" y="5898524"/>
            <a:ext cx="5591492" cy="40067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*This competency is currently under review. Please visit our website for more information.</a:t>
            </a:r>
          </a:p>
          <a:p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271714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0CD86A-CA23-F96B-C726-EB2C54D90F1B}"/>
              </a:ext>
            </a:extLst>
          </p:cNvPr>
          <p:cNvSpPr/>
          <p:nvPr/>
        </p:nvSpPr>
        <p:spPr>
          <a:xfrm>
            <a:off x="431800" y="368300"/>
            <a:ext cx="1231900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4C54B41-7B33-2E8B-FFB7-BE0557AE8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66750"/>
            <a:ext cx="6191250" cy="2827338"/>
          </a:xfrm>
        </p:spPr>
        <p:txBody>
          <a:bodyPr/>
          <a:lstStyle/>
          <a:p>
            <a:r>
              <a:rPr lang="en-US" sz="3200" b="1" dirty="0"/>
              <a:t>Career readiness </a:t>
            </a:r>
            <a:r>
              <a:rPr lang="en-US" sz="3200" dirty="0"/>
              <a:t>is a foundation from which </a:t>
            </a:r>
            <a:br>
              <a:rPr lang="en-US" sz="3200" dirty="0"/>
            </a:br>
            <a:r>
              <a:rPr lang="en-US" sz="3200" dirty="0"/>
              <a:t>to demonstrate requisite </a:t>
            </a:r>
            <a:br>
              <a:rPr lang="en-US" sz="3200" dirty="0"/>
            </a:br>
            <a:r>
              <a:rPr lang="en-US" sz="3200" dirty="0"/>
              <a:t>core competencies that </a:t>
            </a:r>
            <a:br>
              <a:rPr lang="en-US" sz="3200" dirty="0"/>
            </a:br>
            <a:r>
              <a:rPr lang="en-US" sz="3200" dirty="0"/>
              <a:t>broadly prepare the college educated for success in </a:t>
            </a:r>
            <a:br>
              <a:rPr lang="en-US" sz="3200" dirty="0"/>
            </a:br>
            <a:r>
              <a:rPr lang="en-US" sz="3200" dirty="0"/>
              <a:t>the workplace and lifelong career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164294-9566-980B-67B3-FDD0829FC00A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09600" y="4786313"/>
            <a:ext cx="5913438" cy="347662"/>
          </a:xfrm>
        </p:spPr>
        <p:txBody>
          <a:bodyPr/>
          <a:lstStyle/>
          <a:p>
            <a:r>
              <a:rPr lang="en-US" sz="1000" b="0" dirty="0"/>
              <a:t>NACEWEB.ORG/CAREER-READINESS-COMPETENCIES</a:t>
            </a:r>
          </a:p>
          <a:p>
            <a:endParaRPr lang="en-US" sz="1000" b="0" dirty="0"/>
          </a:p>
        </p:txBody>
      </p:sp>
    </p:spTree>
    <p:extLst>
      <p:ext uri="{BB962C8B-B14F-4D97-AF65-F5344CB8AC3E}">
        <p14:creationId xmlns:p14="http://schemas.microsoft.com/office/powerpoint/2010/main" val="1715735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75C98E-EF00-596E-D6F6-26F44F0349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6226" y="2597029"/>
            <a:ext cx="6876895" cy="1969770"/>
          </a:xfrm>
        </p:spPr>
        <p:txBody>
          <a:bodyPr/>
          <a:lstStyle/>
          <a:p>
            <a:r>
              <a:rPr lang="en-US" dirty="0"/>
              <a:t>Definitions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DE9DEA-4735-E010-3A73-8EE37319CB5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78122" y="2278142"/>
            <a:ext cx="1253447" cy="173368"/>
          </a:xfrm>
        </p:spPr>
        <p:txBody>
          <a:bodyPr/>
          <a:lstStyle/>
          <a:p>
            <a:r>
              <a:rPr lang="en-US" dirty="0"/>
              <a:t>SECTION 2</a:t>
            </a:r>
          </a:p>
        </p:txBody>
      </p:sp>
    </p:spTree>
    <p:extLst>
      <p:ext uri="{BB962C8B-B14F-4D97-AF65-F5344CB8AC3E}">
        <p14:creationId xmlns:p14="http://schemas.microsoft.com/office/powerpoint/2010/main" val="2566747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D10369-0F91-5FA8-C6E2-EB5EF904EC3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58800" y="2032000"/>
            <a:ext cx="4941888" cy="1125538"/>
          </a:xfrm>
          <a:prstGeom prst="rect">
            <a:avLst/>
          </a:prstGeom>
        </p:spPr>
        <p:txBody>
          <a:bodyPr lIns="0" tIns="0" rIns="0" bIns="0"/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2"/>
                </a:solidFill>
                <a:latin typeface="Rockwell" panose="02060603020205020403" pitchFamily="18" charset="77"/>
              </a:rPr>
              <a:t>Proactively develop oneself and one’s career through continual personal and professional learning, awareness </a:t>
            </a:r>
            <a:br>
              <a:rPr lang="en-US" sz="1400" dirty="0">
                <a:solidFill>
                  <a:schemeClr val="tx2"/>
                </a:solidFill>
                <a:latin typeface="Rockwell" panose="02060603020205020403" pitchFamily="18" charset="77"/>
              </a:rPr>
            </a:br>
            <a:r>
              <a:rPr lang="en-US" sz="1400" dirty="0">
                <a:solidFill>
                  <a:schemeClr val="tx2"/>
                </a:solidFill>
                <a:latin typeface="Rockwell" panose="02060603020205020403" pitchFamily="18" charset="77"/>
              </a:rPr>
              <a:t>of one’s strengths and weaknesses, navigation of career opportunities, and networking to build relationships within and without one’s organization.</a:t>
            </a:r>
          </a:p>
          <a:p>
            <a:pPr>
              <a:lnSpc>
                <a:spcPct val="100000"/>
              </a:lnSpc>
            </a:pPr>
            <a:endParaRPr lang="en-US" sz="1400" dirty="0">
              <a:solidFill>
                <a:schemeClr val="tx2"/>
              </a:solidFill>
              <a:latin typeface="Rockwell" panose="02060603020205020403" pitchFamily="18" charset="77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0CF8D6B-35C0-F837-DE3B-7B24DC5B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Definitions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4761D01-C228-4D2C-831F-ED6EB38B58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4392" y="4094047"/>
            <a:ext cx="186267" cy="186266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21B7C2F-2C1D-6C03-27EA-AC875DBA2AAC}"/>
              </a:ext>
            </a:extLst>
          </p:cNvPr>
          <p:cNvSpPr txBox="1">
            <a:spLocks/>
          </p:cNvSpPr>
          <p:nvPr/>
        </p:nvSpPr>
        <p:spPr>
          <a:xfrm>
            <a:off x="888418" y="4125188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CRITICAL THINKING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5607DBF-22D1-1969-1ED2-3722025762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486472" y="4094047"/>
            <a:ext cx="186267" cy="186266"/>
          </a:xfrm>
          <a:prstGeom prst="rect">
            <a:avLst/>
          </a:prstGeom>
        </p:spPr>
      </p:pic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B0BAAF7-7ACA-5BB5-03F7-383FEC1AFB19}"/>
              </a:ext>
            </a:extLst>
          </p:cNvPr>
          <p:cNvSpPr txBox="1">
            <a:spLocks/>
          </p:cNvSpPr>
          <p:nvPr/>
        </p:nvSpPr>
        <p:spPr>
          <a:xfrm>
            <a:off x="6800498" y="4125188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*EQUITY + INCLUSION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B375B10-AB3B-FF1B-5536-757C5A8FC507}"/>
              </a:ext>
            </a:extLst>
          </p:cNvPr>
          <p:cNvSpPr txBox="1">
            <a:spLocks/>
          </p:cNvSpPr>
          <p:nvPr/>
        </p:nvSpPr>
        <p:spPr>
          <a:xfrm>
            <a:off x="559137" y="4383289"/>
            <a:ext cx="5084426" cy="10129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Identify and respond to needs based </a:t>
            </a:r>
            <a:r>
              <a:rPr lang="en-US" sz="1400">
                <a:latin typeface="Rockwell" panose="02060603020205020403" pitchFamily="18" charset="77"/>
              </a:rPr>
              <a:t>upon an </a:t>
            </a:r>
            <a:r>
              <a:rPr lang="en-US" sz="1400" dirty="0">
                <a:latin typeface="Rockwell" panose="02060603020205020403" pitchFamily="18" charset="77"/>
              </a:rPr>
              <a:t>understanding of situational context and logical analysis of relevant information.</a:t>
            </a:r>
          </a:p>
          <a:p>
            <a:pPr>
              <a:lnSpc>
                <a:spcPct val="100000"/>
              </a:lnSpc>
            </a:pPr>
            <a:endParaRPr lang="en-US" sz="1400" dirty="0">
              <a:latin typeface="Rockwell" panose="02060603020205020403" pitchFamily="18" charset="77"/>
            </a:endParaRPr>
          </a:p>
          <a:p>
            <a:pPr>
              <a:lnSpc>
                <a:spcPct val="100000"/>
              </a:lnSpc>
            </a:pPr>
            <a:endParaRPr lang="en-US" sz="1400" dirty="0">
              <a:latin typeface="Rockwell" panose="02060603020205020403" pitchFamily="18" charset="77"/>
            </a:endParaRP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588E4B5C-D30C-6311-028A-25ABD4BA5131}"/>
              </a:ext>
            </a:extLst>
          </p:cNvPr>
          <p:cNvSpPr txBox="1">
            <a:spLocks/>
          </p:cNvSpPr>
          <p:nvPr/>
        </p:nvSpPr>
        <p:spPr>
          <a:xfrm>
            <a:off x="6471633" y="4383290"/>
            <a:ext cx="4744056" cy="1260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Demonstrate the awareness, attitude, knowledge, and skills required to equitably engage and include people from different cultures and backgrounds. Engage in </a:t>
            </a:r>
            <a:br>
              <a:rPr lang="en-US" sz="1400" dirty="0">
                <a:latin typeface="Rockwell" panose="02060603020205020403" pitchFamily="18" charset="77"/>
              </a:rPr>
            </a:br>
            <a:r>
              <a:rPr lang="en-US" sz="1400" dirty="0">
                <a:latin typeface="Rockwell" panose="02060603020205020403" pitchFamily="18" charset="77"/>
              </a:rPr>
              <a:t>anti-oppressive practices that actively challenge the systems, structures, and policies of racism and inequity.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921BEA9-1CE5-1628-41D4-176D15D61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6066" y="1080617"/>
            <a:ext cx="649224" cy="649224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4F8ED09B-EEF3-812B-9B62-215C9F5CD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90349" y="1133340"/>
            <a:ext cx="528035" cy="52803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3C980A56-7680-FDB6-A930-5DBDEDF886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8946" y="3424574"/>
            <a:ext cx="554395" cy="55439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EA858662-554F-D259-FF3C-A9BC398FBC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69869" y="3425781"/>
            <a:ext cx="502278" cy="502278"/>
          </a:xfrm>
          <a:prstGeom prst="rect">
            <a:avLst/>
          </a:prstGeom>
        </p:spPr>
      </p:pic>
      <p:sp>
        <p:nvSpPr>
          <p:cNvPr id="33" name="Content Placeholder 13">
            <a:extLst>
              <a:ext uri="{FF2B5EF4-FFF2-40B4-BE49-F238E27FC236}">
                <a16:creationId xmlns:a16="http://schemas.microsoft.com/office/drawing/2014/main" id="{6FBFDC8D-373E-5ECA-B737-C538D755BDAC}"/>
              </a:ext>
            </a:extLst>
          </p:cNvPr>
          <p:cNvSpPr txBox="1">
            <a:spLocks/>
          </p:cNvSpPr>
          <p:nvPr/>
        </p:nvSpPr>
        <p:spPr>
          <a:xfrm>
            <a:off x="579549" y="5898525"/>
            <a:ext cx="5591492" cy="2165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*This competency is currently under review. Please visit our website for more information.</a:t>
            </a:r>
          </a:p>
          <a:p>
            <a:endParaRPr lang="en-US" sz="7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163E54-4F8C-5997-B820-C769E4D530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4392" y="1740509"/>
            <a:ext cx="186267" cy="186266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6A9E2BD-B822-7009-1994-55D8579B6317}"/>
              </a:ext>
            </a:extLst>
          </p:cNvPr>
          <p:cNvSpPr txBox="1">
            <a:spLocks/>
          </p:cNvSpPr>
          <p:nvPr/>
        </p:nvSpPr>
        <p:spPr>
          <a:xfrm>
            <a:off x="888418" y="1771650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CAREER + SELF DEVELOPMENT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C68EA0-889B-85B8-18AF-3B5F5A7ECF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486472" y="1740509"/>
            <a:ext cx="186267" cy="186266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1FBAA25-9325-7FF8-48DF-951652DE6C73}"/>
              </a:ext>
            </a:extLst>
          </p:cNvPr>
          <p:cNvSpPr txBox="1">
            <a:spLocks/>
          </p:cNvSpPr>
          <p:nvPr/>
        </p:nvSpPr>
        <p:spPr>
          <a:xfrm>
            <a:off x="6800498" y="1771650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2FC9C5E0-6E23-7434-60FF-54C62A5EAC2C}"/>
              </a:ext>
            </a:extLst>
          </p:cNvPr>
          <p:cNvSpPr txBox="1">
            <a:spLocks/>
          </p:cNvSpPr>
          <p:nvPr/>
        </p:nvSpPr>
        <p:spPr>
          <a:xfrm>
            <a:off x="6471633" y="2032000"/>
            <a:ext cx="4558317" cy="73977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Clearly and effectively exchange information, ideas, facts, and perspectives with persons inside and outside of an organization.</a:t>
            </a:r>
          </a:p>
        </p:txBody>
      </p:sp>
    </p:spTree>
    <p:extLst>
      <p:ext uri="{BB962C8B-B14F-4D97-AF65-F5344CB8AC3E}">
        <p14:creationId xmlns:p14="http://schemas.microsoft.com/office/powerpoint/2010/main" val="3570725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542A2-D595-49F0-A6B6-8C757C499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582D63-F24D-410C-7CEC-9A302509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32" y="240632"/>
            <a:ext cx="11061673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Definitions 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27EF6DE-4400-1BDA-202D-62417486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891" y="1138440"/>
            <a:ext cx="458540" cy="45854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E6E6141-A20A-A4E7-62E4-593F08BB25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3172" y="1178173"/>
            <a:ext cx="474396" cy="47439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7D72B56-3E4C-3AA3-8387-D6368C440E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4648" y="3560874"/>
            <a:ext cx="471420" cy="47142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E0E47B1-A61E-3235-43FB-E3A89AA43A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3172" y="3547885"/>
            <a:ext cx="474396" cy="474396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1F769E42-32AA-E1CC-84AB-3DB3E2E1B2AF}"/>
              </a:ext>
            </a:extLst>
          </p:cNvPr>
          <p:cNvSpPr txBox="1">
            <a:spLocks/>
          </p:cNvSpPr>
          <p:nvPr/>
        </p:nvSpPr>
        <p:spPr>
          <a:xfrm>
            <a:off x="558800" y="2032000"/>
            <a:ext cx="4941888" cy="1125538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tx2"/>
                </a:solidFill>
                <a:latin typeface="Rockwell" panose="02060603020205020403" pitchFamily="18" charset="77"/>
              </a:rPr>
              <a:t>Recognize and capitalize on personal and team strengths to achieve organizational goals.</a:t>
            </a:r>
          </a:p>
          <a:p>
            <a:pPr>
              <a:lnSpc>
                <a:spcPct val="100000"/>
              </a:lnSpc>
            </a:pPr>
            <a:endParaRPr lang="en-US" sz="1400" dirty="0">
              <a:solidFill>
                <a:schemeClr val="tx2"/>
              </a:solidFill>
              <a:latin typeface="Rockwell" panose="02060603020205020403" pitchFamily="18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FDDC57-1C54-9484-7185-44F8ED92DC7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74392" y="4094047"/>
            <a:ext cx="186267" cy="186266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EB9DFD-7FE9-2236-7711-94071F433B1C}"/>
              </a:ext>
            </a:extLst>
          </p:cNvPr>
          <p:cNvSpPr txBox="1">
            <a:spLocks/>
          </p:cNvSpPr>
          <p:nvPr/>
        </p:nvSpPr>
        <p:spPr>
          <a:xfrm>
            <a:off x="888418" y="4125188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TEAMWORK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8905E9-379E-3D75-E44A-FDE949BF4B4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486472" y="4094047"/>
            <a:ext cx="186267" cy="186266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EE98D6C-ECAB-450D-5ABB-3D52F67BE9C1}"/>
              </a:ext>
            </a:extLst>
          </p:cNvPr>
          <p:cNvSpPr txBox="1">
            <a:spLocks/>
          </p:cNvSpPr>
          <p:nvPr/>
        </p:nvSpPr>
        <p:spPr>
          <a:xfrm>
            <a:off x="6800498" y="4125188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7C1D9997-0F1C-2B9F-B832-B1C021395E0D}"/>
              </a:ext>
            </a:extLst>
          </p:cNvPr>
          <p:cNvSpPr txBox="1">
            <a:spLocks/>
          </p:cNvSpPr>
          <p:nvPr/>
        </p:nvSpPr>
        <p:spPr>
          <a:xfrm>
            <a:off x="559137" y="4383289"/>
            <a:ext cx="5084426" cy="10129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Build and maintain collaborative relationships to work effectively toward common goals, while appreciating diverse viewpoints and shared responsibilities.</a:t>
            </a:r>
          </a:p>
          <a:p>
            <a:pPr>
              <a:lnSpc>
                <a:spcPct val="100000"/>
              </a:lnSpc>
            </a:pPr>
            <a:endParaRPr lang="en-US" sz="1400" dirty="0">
              <a:latin typeface="Rockwell" panose="02060603020205020403" pitchFamily="18" charset="77"/>
            </a:endParaRPr>
          </a:p>
          <a:p>
            <a:pPr>
              <a:lnSpc>
                <a:spcPct val="100000"/>
              </a:lnSpc>
            </a:pPr>
            <a:endParaRPr lang="en-US" sz="1400" dirty="0">
              <a:latin typeface="Rockwell" panose="02060603020205020403" pitchFamily="18" charset="77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326EAFB6-AD2D-CC39-F9D9-644D54BE0BC6}"/>
              </a:ext>
            </a:extLst>
          </p:cNvPr>
          <p:cNvSpPr txBox="1">
            <a:spLocks/>
          </p:cNvSpPr>
          <p:nvPr/>
        </p:nvSpPr>
        <p:spPr>
          <a:xfrm>
            <a:off x="6471633" y="4383290"/>
            <a:ext cx="4886930" cy="1260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Understand and leverage technologies ethically to enhance efficiencies, complete tasks, and accomplish goals.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13EAC56-0B9C-5C62-47D6-6ACAB2F145F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74392" y="1740509"/>
            <a:ext cx="186267" cy="186266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4C77487-83EE-11AC-0CFB-C5B380F0D9E7}"/>
              </a:ext>
            </a:extLst>
          </p:cNvPr>
          <p:cNvSpPr txBox="1">
            <a:spLocks/>
          </p:cNvSpPr>
          <p:nvPr/>
        </p:nvSpPr>
        <p:spPr>
          <a:xfrm>
            <a:off x="888418" y="1771650"/>
            <a:ext cx="3989670" cy="14729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LEADERSHIP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4C08D22-BABA-5E20-FF15-8122AB30E322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486472" y="1740509"/>
            <a:ext cx="186267" cy="186266"/>
          </a:xfrm>
          <a:prstGeom prst="rect">
            <a:avLst/>
          </a:prstGeom>
        </p:spPr>
      </p:pic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C41ED172-1D1E-42EE-EA65-04E810A7EA9D}"/>
              </a:ext>
            </a:extLst>
          </p:cNvPr>
          <p:cNvSpPr txBox="1">
            <a:spLocks/>
          </p:cNvSpPr>
          <p:nvPr/>
        </p:nvSpPr>
        <p:spPr>
          <a:xfrm>
            <a:off x="6800498" y="1771650"/>
            <a:ext cx="3989670" cy="21431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130" baseline="0">
                <a:solidFill>
                  <a:schemeClr val="tx2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>
                <a:latin typeface="Arial" panose="020B0604020202020204" pitchFamily="34" charset="0"/>
                <a:cs typeface="Arial" panose="020B0604020202020204" pitchFamily="34" charset="0"/>
              </a:rPr>
              <a:t>PROFESSIONALISM</a:t>
            </a: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9F40AEA1-C24F-2E16-1EE4-133F6E2A9205}"/>
              </a:ext>
            </a:extLst>
          </p:cNvPr>
          <p:cNvSpPr txBox="1">
            <a:spLocks/>
          </p:cNvSpPr>
          <p:nvPr/>
        </p:nvSpPr>
        <p:spPr>
          <a:xfrm>
            <a:off x="6471633" y="2032000"/>
            <a:ext cx="4558317" cy="73977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Rockwell Nova Light" panose="02060303020205020403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>
                <a:latin typeface="Rockwell" panose="02060603020205020403" pitchFamily="18" charset="77"/>
              </a:rPr>
              <a:t>Knowing work environments differ greatly, understand and demonstrate effective work habits, and act in the interest of the larger community and workplace.</a:t>
            </a:r>
          </a:p>
        </p:txBody>
      </p:sp>
    </p:spTree>
    <p:extLst>
      <p:ext uri="{BB962C8B-B14F-4D97-AF65-F5344CB8AC3E}">
        <p14:creationId xmlns:p14="http://schemas.microsoft.com/office/powerpoint/2010/main" val="2282029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DDF26-272A-7D01-4EEC-C478A5B18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A045AA-D027-BB80-1562-1B9DA140FB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5988" y="2597150"/>
            <a:ext cx="7999412" cy="1970088"/>
          </a:xfrm>
        </p:spPr>
        <p:txBody>
          <a:bodyPr/>
          <a:lstStyle/>
          <a:p>
            <a:r>
              <a:rPr lang="en-US" dirty="0"/>
              <a:t>Definitions + </a:t>
            </a:r>
            <a:br>
              <a:rPr lang="en-US" dirty="0"/>
            </a:br>
            <a:r>
              <a:rPr lang="en-US" dirty="0"/>
              <a:t>Sample Behaviors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9D87D7-BB3E-8124-EB77-59C7B20869D5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dirty="0"/>
              <a:t>SECTION 3</a:t>
            </a:r>
          </a:p>
        </p:txBody>
      </p:sp>
    </p:spTree>
    <p:extLst>
      <p:ext uri="{BB962C8B-B14F-4D97-AF65-F5344CB8AC3E}">
        <p14:creationId xmlns:p14="http://schemas.microsoft.com/office/powerpoint/2010/main" val="318587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C3137-6483-5E4A-307D-BF6EA74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310" y="240632"/>
            <a:ext cx="10058400" cy="7700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Career + Self Development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DF65BF-1954-B79B-7DEE-F4FE1BBE2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1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DEFINITION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AD9DE3-E986-84BF-7483-D172AE1A81F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85788" y="1660526"/>
            <a:ext cx="4939249" cy="247186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Proactively develop oneself and one’s career through continual personal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and professional learning, awareness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of one’s strengths and weaknesses, navigation of career opportunities, </a:t>
            </a:r>
            <a:b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</a:br>
            <a:r>
              <a:rPr lang="en-US" sz="2000" dirty="0">
                <a:solidFill>
                  <a:schemeClr val="accent6"/>
                </a:solidFill>
                <a:latin typeface="Rockwell" panose="02060603020205020403" pitchFamily="18" charset="77"/>
              </a:rPr>
              <a:t>and networking to build relationships within and without one’s organization.</a:t>
            </a:r>
          </a:p>
          <a:p>
            <a:pPr>
              <a:lnSpc>
                <a:spcPts val="2600"/>
              </a:lnSpc>
            </a:pPr>
            <a:endParaRPr lang="en-US" sz="2000" dirty="0">
              <a:solidFill>
                <a:schemeClr val="accent6"/>
              </a:solidFill>
              <a:latin typeface="Rockwell" panose="02060603020205020403" pitchFamily="18" charset="77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029ECDD-36FE-F074-39D6-C1E2AA2AC891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723180" y="1064955"/>
            <a:ext cx="4899325" cy="426962"/>
          </a:xfrm>
        </p:spPr>
        <p:txBody>
          <a:bodyPr anchor="b"/>
          <a:lstStyle/>
          <a:p>
            <a:r>
              <a:rPr lang="en-US" sz="1200" b="1" spc="200" dirty="0"/>
              <a:t>SAMPLE BEHAVIORS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4068C4B-0F30-1EC8-E946-3D488D8DB94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3180" y="1661193"/>
            <a:ext cx="4899325" cy="4354596"/>
          </a:xfrm>
        </p:spPr>
        <p:txBody>
          <a:bodyPr/>
          <a:lstStyle/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Show an awareness of own strengths and areas for development.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Identify areas for continual growth while pursuing </a:t>
            </a:r>
            <a:br>
              <a:rPr lang="en-US" sz="1400" dirty="0"/>
            </a:br>
            <a:r>
              <a:rPr lang="en-US" sz="1400" dirty="0"/>
              <a:t>and applying feedback.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Develop plans and goals for one’s future career.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Professionally advocate for oneself and others.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Display curiosity; seek out opportunities to learn.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Assume duties or positions that will help one progress professionally.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Establish, maintain, and/or leverage relationships </a:t>
            </a:r>
            <a:br>
              <a:rPr lang="en-US" sz="1400" dirty="0"/>
            </a:br>
            <a:r>
              <a:rPr lang="en-US" sz="1400" dirty="0"/>
              <a:t>with people who can help one professionally.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Seek and embrace development opportunities.</a:t>
            </a:r>
          </a:p>
          <a:p>
            <a:pPr marL="179388" indent="-179388">
              <a:buClr>
                <a:schemeClr val="accent6"/>
              </a:buClr>
              <a:buFont typeface="System Font Regular"/>
              <a:buChar char="+"/>
            </a:pPr>
            <a:r>
              <a:rPr lang="en-US" sz="1400" dirty="0"/>
              <a:t>Voluntarily participate in further education, training, </a:t>
            </a:r>
            <a:br>
              <a:rPr lang="en-US" sz="1400" dirty="0"/>
            </a:br>
            <a:r>
              <a:rPr lang="en-US" sz="1400" dirty="0"/>
              <a:t>or other events to support one’s career.</a:t>
            </a:r>
          </a:p>
          <a:p>
            <a:pPr marL="342900" indent="-342900">
              <a:buClr>
                <a:schemeClr val="accent6"/>
              </a:buClr>
              <a:buFont typeface="System Font Regular"/>
              <a:buChar char="+"/>
            </a:pPr>
            <a:endParaRPr lang="en-US" sz="14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1C3650A-B0CF-275F-60FC-49538147C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650" y="3913692"/>
            <a:ext cx="1192396" cy="119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49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00283C"/>
      </a:dk2>
      <a:lt2>
        <a:srgbClr val="E1DCD7"/>
      </a:lt2>
      <a:accent1>
        <a:srgbClr val="058282"/>
      </a:accent1>
      <a:accent2>
        <a:srgbClr val="FABE14"/>
      </a:accent2>
      <a:accent3>
        <a:srgbClr val="054B50"/>
      </a:accent3>
      <a:accent4>
        <a:srgbClr val="E15959"/>
      </a:accent4>
      <a:accent5>
        <a:srgbClr val="8C233F"/>
      </a:accent5>
      <a:accent6>
        <a:srgbClr val="006491"/>
      </a:accent6>
      <a:hlink>
        <a:srgbClr val="058282"/>
      </a:hlink>
      <a:folHlink>
        <a:srgbClr val="E15959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CE Brand Collateral PPT Template-061725" id="{6DDFB88D-7CF2-9F48-8261-3A96D4710046}" vid="{48F536A8-73F9-7E4B-BBAA-ACD6045A59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e9864ad-f162-4f8e-ac59-6ac05ff94152" xsi:nil="true"/>
    <lcf76f155ced4ddcb4097134ff3c332f xmlns="bb300bc5-b815-4a17-ae24-c26ee5fcb62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6F18E2501BAB48A2DFC97A38211F6A" ma:contentTypeVersion="14" ma:contentTypeDescription="Create a new document." ma:contentTypeScope="" ma:versionID="f1f2771d4e11c133e03dbfa301673eb7">
  <xsd:schema xmlns:xsd="http://www.w3.org/2001/XMLSchema" xmlns:xs="http://www.w3.org/2001/XMLSchema" xmlns:p="http://schemas.microsoft.com/office/2006/metadata/properties" xmlns:ns2="bb300bc5-b815-4a17-ae24-c26ee5fcb628" xmlns:ns3="fe9864ad-f162-4f8e-ac59-6ac05ff94152" targetNamespace="http://schemas.microsoft.com/office/2006/metadata/properties" ma:root="true" ma:fieldsID="ad886d0ea6857cf398e3a368bb0baaa6" ns2:_="" ns3:_="">
    <xsd:import namespace="bb300bc5-b815-4a17-ae24-c26ee5fcb628"/>
    <xsd:import namespace="fe9864ad-f162-4f8e-ac59-6ac05ff941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300bc5-b815-4a17-ae24-c26ee5fcb6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11aa9cd1-8e8d-4eed-8bee-f46a46c0f2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9864ad-f162-4f8e-ac59-6ac05ff9415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ceea78cc-95b1-4a8e-9043-1f46c8cf2b0e}" ma:internalName="TaxCatchAll" ma:showField="CatchAllData" ma:web="fe9864ad-f162-4f8e-ac59-6ac05ff941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203919-C963-458A-8668-ADE8AD6388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B62247-7401-49D9-ADFE-843B57F44281}">
  <ds:schemaRefs>
    <ds:schemaRef ds:uri="http://schemas.microsoft.com/office/2006/metadata/properties"/>
    <ds:schemaRef ds:uri="http://schemas.microsoft.com/office/infopath/2007/PartnerControls"/>
    <ds:schemaRef ds:uri="fe9864ad-f162-4f8e-ac59-6ac05ff94152"/>
    <ds:schemaRef ds:uri="bb300bc5-b815-4a17-ae24-c26ee5fcb628"/>
  </ds:schemaRefs>
</ds:datastoreItem>
</file>

<file path=customXml/itemProps3.xml><?xml version="1.0" encoding="utf-8"?>
<ds:datastoreItem xmlns:ds="http://schemas.openxmlformats.org/officeDocument/2006/customXml" ds:itemID="{80E0B5BA-BC88-4F11-B195-F0E0F437E8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300bc5-b815-4a17-ae24-c26ee5fcb628"/>
    <ds:schemaRef ds:uri="fe9864ad-f162-4f8e-ac59-6ac05ff941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1395</TotalTime>
  <Words>1332</Words>
  <Application>Microsoft Office PowerPoint</Application>
  <PresentationFormat>Widescreen</PresentationFormat>
  <Paragraphs>141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Aptos</vt:lpstr>
      <vt:lpstr>Arial</vt:lpstr>
      <vt:lpstr>AvenirNext LT Pro Medium</vt:lpstr>
      <vt:lpstr>AvenirNext LT Pro Regular</vt:lpstr>
      <vt:lpstr>Rockwell</vt:lpstr>
      <vt:lpstr>Rockwell Nova</vt:lpstr>
      <vt:lpstr>Rockwell Nova Light</vt:lpstr>
      <vt:lpstr>System Font Regular</vt:lpstr>
      <vt:lpstr>Office Theme</vt:lpstr>
      <vt:lpstr>Career Readiness Competencies</vt:lpstr>
      <vt:lpstr>Overview </vt:lpstr>
      <vt:lpstr>Competencies</vt:lpstr>
      <vt:lpstr>Career readiness is a foundation from which  to demonstrate requisite  core competencies that  broadly prepare the college educated for success in  the workplace and lifelong career management</vt:lpstr>
      <vt:lpstr>Definitions </vt:lpstr>
      <vt:lpstr>Definitions </vt:lpstr>
      <vt:lpstr>Definitions </vt:lpstr>
      <vt:lpstr>Definitions +  Sample Behaviors</vt:lpstr>
      <vt:lpstr>Career + Self Development</vt:lpstr>
      <vt:lpstr>Communication</vt:lpstr>
      <vt:lpstr>Critical Thinking</vt:lpstr>
      <vt:lpstr>*Equity and Inclusion</vt:lpstr>
      <vt:lpstr>Leadership</vt:lpstr>
      <vt:lpstr>Professionalism</vt:lpstr>
      <vt:lpstr>Teamwork</vt:lpstr>
      <vt:lpstr>Technology</vt:lpstr>
      <vt:lpstr>Engage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Danielle Clark (Contractor)</dc:creator>
  <cp:lastModifiedBy>Jen Mazzei</cp:lastModifiedBy>
  <cp:revision>14</cp:revision>
  <dcterms:created xsi:type="dcterms:W3CDTF">2025-06-30T19:24:17Z</dcterms:created>
  <dcterms:modified xsi:type="dcterms:W3CDTF">2026-01-15T19:16:01Z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0x010100C06F18E2501BAB48A2DFC97A38211F6A</vt:lpwstr>
  </property>
</Properties>
</file>